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D0FCCA-1259-4E38-B16F-30BEF8321143}">
  <a:tblStyle styleId="{84D0FCCA-1259-4E38-B16F-30BEF8321143}" styleName="Table_0">
    <a:wholeTbl>
      <a:tcTxStyle b="off" i="off">
        <a:font>
          <a:latin typeface="Rockwell"/>
          <a:ea typeface="Rockwell"/>
          <a:cs typeface="Rockwell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wholeTbl>
    <a:band1H>
      <a:tcTxStyle/>
      <a:tcStyle>
        <a:tcBdr/>
        <a:fill>
          <a:solidFill>
            <a:srgbClr val="5A815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5A815D"/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  <a:fill>
          <a:solidFill>
            <a:srgbClr val="5A815D"/>
          </a:solidFill>
        </a:fill>
      </a:tcStyle>
    </a:lastCol>
    <a:firstCol>
      <a:tcTxStyle b="on" i="off"/>
      <a:tcStyle>
        <a:tcBdr>
          <a:righ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  <a:fill>
          <a:solidFill>
            <a:srgbClr val="5A815D"/>
          </a:solidFill>
        </a:fill>
      </a:tcStyle>
    </a:firstCol>
    <a:lastRow>
      <a:tcTxStyle b="on" i="off"/>
      <a:tcStyle>
        <a:tcBdr>
          <a:top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B6B4D"/>
          </a:solidFill>
        </a:fill>
      </a:tcStyle>
    </a:lastRow>
    <a:seCell>
      <a:tcTxStyle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seCell>
    <a:swCell>
      <a:tcTxStyle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swCell>
    <a:firstRow>
      <a:tcTxStyle b="on" i="off"/>
      <a:tcStyle>
        <a:tcBdr>
          <a:bottom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neCell>
    <a:nwCell>
      <a:tcTxStyle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rgbClr val="878878">
              <a:alpha val="64705"/>
            </a:srgbClr>
          </a:solidFill>
          <a:ln w="11000" cap="rnd" cmpd="sng">
            <a:solidFill>
              <a:srgbClr val="9B9F8D">
                <a:alpha val="8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28600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800"/>
              <a:buFont typeface="Rockwel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46875" bIns="45700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40"/>
              <a:buNone/>
              <a:defRPr/>
            </a:lvl1pPr>
            <a:lvl2pPr lvl="1" algn="ctr">
              <a:spcBef>
                <a:spcPts val="40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5562600" y="6509004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638952" y="6509004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ftr" idx="11"/>
          </p:nvPr>
        </p:nvSpPr>
        <p:spPr>
          <a:xfrm>
            <a:off x="1600200" y="6509004"/>
            <a:ext cx="39074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0"/>
              </a:spcBef>
              <a:spcAft>
                <a:spcPts val="0"/>
              </a:spcAft>
              <a:buSzPts val="1260"/>
              <a:buChar char="⦿"/>
              <a:defRPr/>
            </a:lvl1pPr>
            <a:lvl2pPr marL="914400" lvl="1" indent="-331469" algn="l"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540"/>
              <a:buNone/>
              <a:defRPr sz="2200" b="0" cap="none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Font typeface="Rockwell"/>
              <a:buNone/>
              <a:defRPr sz="2000" b="1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2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540"/>
              <a:buNone/>
              <a:defRPr sz="2200" b="0" cap="none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Font typeface="Rockwell"/>
              <a:buNone/>
              <a:defRPr sz="2000" b="1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6390" algn="l">
              <a:spcBef>
                <a:spcPts val="0"/>
              </a:spcBef>
              <a:spcAft>
                <a:spcPts val="0"/>
              </a:spcAft>
              <a:buSzPts val="1540"/>
              <a:buChar char="⦿"/>
              <a:defRPr sz="22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Font typeface="Rockwell"/>
              <a:buChar char="•"/>
              <a:defRPr sz="2000"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6390" algn="l">
              <a:spcBef>
                <a:spcPts val="0"/>
              </a:spcBef>
              <a:spcAft>
                <a:spcPts val="0"/>
              </a:spcAft>
              <a:buSzPts val="1540"/>
              <a:buChar char="⦿"/>
              <a:defRPr sz="22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Font typeface="Rockwell"/>
              <a:buChar char="•"/>
              <a:defRPr sz="2000"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ldNum" idx="12"/>
          </p:nvPr>
        </p:nvSpPr>
        <p:spPr>
          <a:xfrm>
            <a:off x="8641080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10057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68BE6E"/>
              </a:buClr>
              <a:buSzPts val="4000"/>
              <a:buFont typeface="Rockwell"/>
              <a:buNone/>
              <a:defRPr sz="4000" b="1" cap="none">
                <a:solidFill>
                  <a:srgbClr val="68BE6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128000" bIns="45700" anchor="t" anchorCtr="0">
            <a:normAutofit/>
          </a:bodyPr>
          <a:lstStyle>
            <a:lvl1pPr marL="457200" lvl="0" indent="-22860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620"/>
              <a:buFont typeface="Rockwell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5562600" y="651367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8638952" y="6513670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1600200" y="6513670"/>
            <a:ext cx="39074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457200" y="1645920"/>
            <a:ext cx="4038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0"/>
              </a:spcBef>
              <a:spcAft>
                <a:spcPts val="0"/>
              </a:spcAft>
              <a:buSzPts val="1960"/>
              <a:buChar char="⦿"/>
              <a:defRPr sz="2800"/>
            </a:lvl1pPr>
            <a:lvl2pPr marL="914400" lvl="1" indent="-365760" algn="l">
              <a:spcBef>
                <a:spcPts val="400"/>
              </a:spcBef>
              <a:spcAft>
                <a:spcPts val="0"/>
              </a:spcAft>
              <a:buSzPts val="2160"/>
              <a:buFont typeface="Rockwel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4648200" y="1645920"/>
            <a:ext cx="4038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0"/>
              </a:spcBef>
              <a:spcAft>
                <a:spcPts val="0"/>
              </a:spcAft>
              <a:buSzPts val="1960"/>
              <a:buChar char="⦿"/>
              <a:defRPr sz="2800"/>
            </a:lvl1pPr>
            <a:lvl2pPr marL="914400" lvl="1" indent="-365760" algn="l">
              <a:spcBef>
                <a:spcPts val="400"/>
              </a:spcBef>
              <a:spcAft>
                <a:spcPts val="0"/>
              </a:spcAft>
              <a:buSzPts val="2160"/>
              <a:buFont typeface="Rockwel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8641080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solidFill>
          <a:schemeClr val="dk2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2700" dist="12900" dir="5400000" algn="tl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000"/>
              <a:buFont typeface="Rockwel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1"/>
          </p:nvPr>
        </p:nvSpPr>
        <p:spPr>
          <a:xfrm>
            <a:off x="4963136" y="1107560"/>
            <a:ext cx="393192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80"/>
              <a:buFont typeface="Rockwell"/>
              <a:buNone/>
              <a:defRPr sz="12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2"/>
          </p:nvPr>
        </p:nvSpPr>
        <p:spPr>
          <a:xfrm>
            <a:off x="228600" y="2209800"/>
            <a:ext cx="8666456" cy="39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spcBef>
                <a:spcPts val="0"/>
              </a:spcBef>
              <a:spcAft>
                <a:spcPts val="0"/>
              </a:spcAft>
              <a:buSzPts val="2240"/>
              <a:buChar char="⦿"/>
              <a:defRPr sz="3200"/>
            </a:lvl1pPr>
            <a:lvl2pPr marL="914400" lvl="1" indent="-388619" algn="l">
              <a:spcBef>
                <a:spcPts val="400"/>
              </a:spcBef>
              <a:spcAft>
                <a:spcPts val="0"/>
              </a:spcAft>
              <a:buSzPts val="2520"/>
              <a:buFont typeface="Rockwell"/>
              <a:buChar char="•"/>
              <a:defRPr sz="2800"/>
            </a:lvl2pPr>
            <a:lvl3pPr marL="1371600" lvl="2" indent="-381000" algn="l">
              <a:spcBef>
                <a:spcPts val="40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dt" idx="10"/>
          </p:nvPr>
        </p:nvSpPr>
        <p:spPr>
          <a:xfrm>
            <a:off x="5562600" y="651367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38952" y="6513670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1600200" y="6513670"/>
            <a:ext cx="39074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000"/>
              <a:buFont typeface="Rockwel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body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97180" algn="l">
              <a:spcBef>
                <a:spcPts val="400"/>
              </a:spcBef>
              <a:spcAft>
                <a:spcPts val="0"/>
              </a:spcAft>
              <a:buSzPts val="1080"/>
              <a:buFont typeface="Rockwell"/>
              <a:buChar char="•"/>
              <a:defRPr sz="1200"/>
            </a:lvl2pPr>
            <a:lvl3pPr marL="1371600" lvl="2" indent="-292100" algn="l">
              <a:spcBef>
                <a:spcPts val="4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>
              <a:spcBef>
                <a:spcPts val="4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spcBef>
                <a:spcPts val="40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>
            <a:spLocks noGrp="1"/>
          </p:cNvSpPr>
          <p:nvPr>
            <p:ph type="pic" idx="2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rgbClr val="878878">
              <a:alpha val="64705"/>
            </a:srgbClr>
          </a:solidFill>
          <a:ln w="11000" cap="rnd" cmpd="sng">
            <a:solidFill>
              <a:srgbClr val="9B9F8D">
                <a:alpha val="87843"/>
              </a:srgbClr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5562600" y="6509004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8638952" y="6509004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r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1600200" y="6509004"/>
            <a:ext cx="39074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 rot="5400000">
            <a:off x="2308860" y="-205423"/>
            <a:ext cx="452628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0"/>
              </a:spcBef>
              <a:spcAft>
                <a:spcPts val="0"/>
              </a:spcAft>
              <a:buSzPts val="1260"/>
              <a:buChar char="⦿"/>
              <a:defRPr/>
            </a:lvl1pPr>
            <a:lvl2pPr marL="914400" lvl="1" indent="-331469" algn="l"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0"/>
              </a:spcBef>
              <a:spcAft>
                <a:spcPts val="0"/>
              </a:spcAft>
              <a:buSzPts val="1260"/>
              <a:buChar char="⦿"/>
              <a:defRPr/>
            </a:lvl1pPr>
            <a:lvl2pPr marL="914400" lvl="1" indent="-331469" algn="l"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50000" sy="50000" flip="none" algn="t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rgbClr val="878878">
              <a:alpha val="64705"/>
            </a:srgbClr>
          </a:solidFill>
          <a:ln w="11000" cap="rnd" cmpd="sng">
            <a:solidFill>
              <a:srgbClr val="9B9F8D">
                <a:alpha val="8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B8B9B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B8B9B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DFE0D3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  <a:defRPr sz="4600" b="0" i="0" u="none" strike="noStrike" cap="none">
                <a:solidFill>
                  <a:srgbClr val="E7E9C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084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sz="3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7719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Rockwell"/>
              <a:buChar char="•"/>
              <a:defRPr sz="2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746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Noto Sans Symbols"/>
              <a:buChar char="●"/>
              <a:defRPr sz="23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492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28600" bIns="4570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800"/>
              <a:buFont typeface="Rockwell"/>
              <a:buNone/>
            </a:pPr>
            <a:r>
              <a:rPr lang="en-US"/>
              <a:t>Memorija </a:t>
            </a:r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24687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/>
              <a:t>Lazar Pavlovic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55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Uvod </a:t>
            </a: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Char char="⦿"/>
            </a:pPr>
            <a:r>
              <a:rPr lang="en-US"/>
              <a:t>memorija se odnosi na fizičke uređaje koji se koriste za skladištenje programa.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Char char="⦿"/>
            </a:pPr>
            <a:r>
              <a:rPr lang="en-US"/>
              <a:t>Osnovna jedinica kapaciteta memorije je bit. 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Char char="⦿"/>
            </a:pPr>
            <a:r>
              <a:rPr lang="en-US"/>
              <a:t>Postoje dve glavne vrste poluprovodničke memorije: 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Char char="⦿"/>
            </a:pPr>
            <a:r>
              <a:rPr lang="en-US"/>
              <a:t>Postojane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ct val="90000"/>
              <a:buFont typeface="Rockwell"/>
              <a:buChar char="•"/>
            </a:pPr>
            <a:r>
              <a:rPr lang="en-US"/>
              <a:t>fleš memorija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ct val="90000"/>
              <a:buFont typeface="Rockwell"/>
              <a:buChar char="•"/>
            </a:pPr>
            <a:r>
              <a:rPr lang="en-US"/>
              <a:t>ROM memorija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ct val="70000"/>
              <a:buChar char="⦿"/>
            </a:pPr>
            <a:r>
              <a:rPr lang="en-US"/>
              <a:t>Nepostojane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ct val="90000"/>
              <a:buFont typeface="Rockwell"/>
              <a:buChar char="•"/>
            </a:pPr>
            <a:r>
              <a:rPr lang="en-US"/>
              <a:t>RAM	</a:t>
            </a:r>
            <a:endParaRPr/>
          </a:p>
        </p:txBody>
      </p:sp>
      <p:pic>
        <p:nvPicPr>
          <p:cNvPr id="105" name="Google Shape;105;p14" descr="images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2066" y="3785638"/>
            <a:ext cx="3720268" cy="2786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descr="images (1)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662" y="214290"/>
            <a:ext cx="3171825" cy="14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Istorija </a:t>
            </a:r>
            <a:endParaRPr/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Nepostojana memorija</a:t>
            </a:r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 dirty="0" err="1"/>
              <a:t>Nepostojana</a:t>
            </a:r>
            <a:r>
              <a:rPr lang="en-US" dirty="0"/>
              <a:t> </a:t>
            </a:r>
            <a:r>
              <a:rPr lang="en-US" dirty="0" err="1"/>
              <a:t>memorija</a:t>
            </a:r>
            <a:r>
              <a:rPr lang="en-US" dirty="0"/>
              <a:t> je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memorija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neophodna</a:t>
            </a:r>
            <a:r>
              <a:rPr lang="en-US" dirty="0"/>
              <a:t> </a:t>
            </a:r>
            <a:r>
              <a:rPr lang="en-US" dirty="0" err="1"/>
              <a:t>struja</a:t>
            </a:r>
            <a:r>
              <a:rPr lang="en-US" dirty="0"/>
              <a:t> da </a:t>
            </a:r>
            <a:r>
              <a:rPr lang="en-US" dirty="0" err="1"/>
              <a:t>zadrži</a:t>
            </a:r>
            <a:r>
              <a:rPr lang="en-US" dirty="0"/>
              <a:t> </a:t>
            </a:r>
            <a:r>
              <a:rPr lang="en-US" dirty="0" err="1"/>
              <a:t>uskladištene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 smtClean="0"/>
              <a:t>. A </a:t>
            </a:r>
            <a:r>
              <a:rPr lang="en-US" dirty="0"/>
              <a:t>to </a:t>
            </a:r>
            <a:r>
              <a:rPr lang="en-US" dirty="0" err="1"/>
              <a:t>su</a:t>
            </a:r>
            <a:r>
              <a:rPr lang="en-US" dirty="0"/>
              <a:t>: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Font typeface="Noto Sans Symbols"/>
              <a:buChar char="⮚"/>
            </a:pPr>
            <a:r>
              <a:rPr lang="en-US" dirty="0"/>
              <a:t>SRAM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Font typeface="Noto Sans Symbols"/>
              <a:buChar char="⮚"/>
            </a:pPr>
            <a:r>
              <a:rPr lang="en-US" dirty="0"/>
              <a:t>DRAM</a:t>
            </a:r>
            <a:endParaRPr dirty="0"/>
          </a:p>
        </p:txBody>
      </p:sp>
      <p:pic>
        <p:nvPicPr>
          <p:cNvPr id="119" name="Google Shape;119;p16" descr="sram i dra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44" y="3571876"/>
            <a:ext cx="5000660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s (2)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596" y="4214818"/>
            <a:ext cx="2571768" cy="2454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Postojana memorija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Postojana memorija je računarska memorija koja može da sadrži pohranjenu informaciju i nakon što ostane bez struje. Primeri postojane memorije su ROM, fleš memorija…</a:t>
            </a:r>
            <a:endParaRPr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/>
          </a:p>
        </p:txBody>
      </p:sp>
      <p:pic>
        <p:nvPicPr>
          <p:cNvPr id="127" name="Google Shape;127;p17" descr="преузимање (6)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910" y="4429132"/>
            <a:ext cx="245745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eprom memorija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3306" y="421481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 descr="преузимање (5).jf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74" y="4286256"/>
            <a:ext cx="2314575" cy="19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RAM</a:t>
            </a: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 dirty="0" smtClean="0"/>
              <a:t>RAM (</a:t>
            </a:r>
            <a:r>
              <a:rPr lang="en-US" dirty="0"/>
              <a:t>Random Access Memory) je </a:t>
            </a:r>
            <a:r>
              <a:rPr lang="en-US" dirty="0" err="1"/>
              <a:t>nepostojana</a:t>
            </a:r>
            <a:r>
              <a:rPr lang="en-US" dirty="0"/>
              <a:t> </a:t>
            </a:r>
            <a:r>
              <a:rPr lang="en-US" dirty="0" err="1"/>
              <a:t>elektronska</a:t>
            </a:r>
            <a:r>
              <a:rPr lang="en-US" dirty="0"/>
              <a:t> </a:t>
            </a:r>
            <a:r>
              <a:rPr lang="en-US" dirty="0" err="1"/>
              <a:t>memorija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slučajnim</a:t>
            </a:r>
            <a:r>
              <a:rPr lang="en-US" dirty="0"/>
              <a:t> </a:t>
            </a:r>
            <a:r>
              <a:rPr lang="en-US" dirty="0" err="1"/>
              <a:t>pristupom</a:t>
            </a:r>
            <a:r>
              <a:rPr lang="en-US" dirty="0"/>
              <a:t>.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memorije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upisivati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brisati</a:t>
            </a:r>
            <a:r>
              <a:rPr lang="en-US" dirty="0"/>
              <a:t> </a:t>
            </a:r>
            <a:r>
              <a:rPr lang="en-US" dirty="0" err="1"/>
              <a:t>nebrojeno</a:t>
            </a:r>
            <a:r>
              <a:rPr lang="en-US" dirty="0"/>
              <a:t> puta. </a:t>
            </a:r>
            <a:endParaRPr dirty="0"/>
          </a:p>
        </p:txBody>
      </p:sp>
      <p:pic>
        <p:nvPicPr>
          <p:cNvPr id="136" name="Google Shape;136;p18" descr="преузимање (3)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662" y="4143380"/>
            <a:ext cx="2357454" cy="2357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descr="преузимање (4)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9322" y="3643314"/>
            <a:ext cx="2928943" cy="2928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91440" lvl="0" indent="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r>
              <a:rPr lang="en-US"/>
              <a:t>SRAM</a:t>
            </a:r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body" idx="2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91440" lvl="0" indent="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r>
              <a:rPr lang="en-US"/>
              <a:t>DRAM</a:t>
            </a:r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 dirty="0"/>
              <a:t>SRAM je tip RAM </a:t>
            </a:r>
            <a:r>
              <a:rPr lang="en-US" dirty="0" err="1"/>
              <a:t>memorije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zadržava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bez </a:t>
            </a:r>
            <a:r>
              <a:rPr lang="en-US" dirty="0" err="1"/>
              <a:t>spoljnog</a:t>
            </a:r>
            <a:r>
              <a:rPr lang="en-US" dirty="0"/>
              <a:t> </a:t>
            </a:r>
            <a:r>
              <a:rPr lang="en-US" dirty="0" err="1"/>
              <a:t>osvežavanja</a:t>
            </a:r>
            <a:r>
              <a:rPr lang="en-US" dirty="0"/>
              <a:t> </a:t>
            </a:r>
            <a:r>
              <a:rPr lang="en-US" dirty="0" err="1"/>
              <a:t>dokle</a:t>
            </a:r>
            <a:r>
              <a:rPr lang="en-US" dirty="0"/>
              <a:t> god je </a:t>
            </a:r>
            <a:r>
              <a:rPr lang="en-US" dirty="0" err="1"/>
              <a:t>priključeno</a:t>
            </a:r>
            <a:r>
              <a:rPr lang="en-US" dirty="0"/>
              <a:t> </a:t>
            </a:r>
            <a:r>
              <a:rPr lang="en-US" dirty="0" err="1"/>
              <a:t>napajanje</a:t>
            </a:r>
            <a:r>
              <a:rPr lang="en-US" dirty="0"/>
              <a:t>. SRAM </a:t>
            </a:r>
            <a:r>
              <a:rPr lang="en-US" dirty="0" err="1"/>
              <a:t>memorija</a:t>
            </a:r>
            <a:r>
              <a:rPr lang="en-US" dirty="0"/>
              <a:t> je </a:t>
            </a:r>
            <a:r>
              <a:rPr lang="en-US" dirty="0" err="1"/>
              <a:t>brža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skuplja</a:t>
            </a:r>
            <a:r>
              <a:rPr lang="en-US" dirty="0"/>
              <a:t> od </a:t>
            </a:r>
            <a:r>
              <a:rPr lang="en-US" dirty="0" err="1" smtClean="0"/>
              <a:t>DRAMa</a:t>
            </a:r>
            <a:r>
              <a:rPr lang="en-US" dirty="0" smtClean="0"/>
              <a:t> </a:t>
            </a:r>
            <a:endParaRPr dirty="0"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/>
              <a:t>Osnovna karakteristika DRAM memorije je osvežavanje memorije koje se obavlja mnogo puta tokom jedne sekunde.</a:t>
            </a:r>
            <a:endParaRPr/>
          </a:p>
          <a:p>
            <a:pPr marL="292100" lvl="0" indent="-19431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endParaRPr/>
          </a:p>
        </p:txBody>
      </p:sp>
      <p:pic>
        <p:nvPicPr>
          <p:cNvPr id="147" name="Google Shape;147;p19" descr="sram i dra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488" y="4500570"/>
            <a:ext cx="4000496" cy="200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 descr="sram memorij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596" y="4786322"/>
            <a:ext cx="2190765" cy="164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Keš memorija</a:t>
            </a:r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>
            <a:off x="428596" y="164305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 dirty="0"/>
              <a:t>Da bi se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izvršenju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smanjilo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podacima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 </a:t>
            </a:r>
            <a:r>
              <a:rPr lang="en-US" dirty="0" err="1"/>
              <a:t>instrukcijama</a:t>
            </a:r>
            <a:r>
              <a:rPr lang="en-US" dirty="0"/>
              <a:t>,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procesora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glavne</a:t>
            </a:r>
            <a:r>
              <a:rPr lang="en-US" dirty="0"/>
              <a:t> </a:t>
            </a:r>
            <a:r>
              <a:rPr lang="en-US" dirty="0" err="1"/>
              <a:t>memorije</a:t>
            </a:r>
            <a:r>
              <a:rPr lang="en-US" dirty="0"/>
              <a:t> </a:t>
            </a:r>
            <a:r>
              <a:rPr lang="en-US" dirty="0" err="1"/>
              <a:t>umeće</a:t>
            </a:r>
            <a:r>
              <a:rPr lang="en-US" dirty="0"/>
              <a:t> se </a:t>
            </a:r>
            <a:r>
              <a:rPr lang="en-US" dirty="0" err="1"/>
              <a:t>keš-memorija</a:t>
            </a:r>
            <a:r>
              <a:rPr lang="en-US" dirty="0"/>
              <a:t>.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 dirty="0" err="1"/>
              <a:t>P</a:t>
            </a:r>
            <a:r>
              <a:rPr lang="en-US" dirty="0" err="1" smtClean="0"/>
              <a:t>ostoje</a:t>
            </a:r>
            <a:r>
              <a:rPr lang="en-US" dirty="0" smtClean="0"/>
              <a:t> </a:t>
            </a:r>
            <a:r>
              <a:rPr lang="en-US" dirty="0" err="1"/>
              <a:t>primarni</a:t>
            </a:r>
            <a:r>
              <a:rPr lang="en-US" dirty="0"/>
              <a:t> (L1)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sekundarni</a:t>
            </a:r>
            <a:r>
              <a:rPr lang="en-US" dirty="0"/>
              <a:t> (L2).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dirty="0"/>
          </a:p>
        </p:txBody>
      </p:sp>
      <p:pic>
        <p:nvPicPr>
          <p:cNvPr id="155" name="Google Shape;155;p20" descr="kes memorija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4143380"/>
            <a:ext cx="2832127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 descr="преузимање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6116" y="4429132"/>
            <a:ext cx="5680616" cy="2181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ROM</a:t>
            </a:r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ROM (Read Only Memory) je memorija sa konstantnim sadržajem.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Posebnjim postupkom se upisuje informacija.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Memorija može samo da se čita. </a:t>
            </a:r>
            <a:endParaRPr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/>
          </a:p>
        </p:txBody>
      </p:sp>
      <p:pic>
        <p:nvPicPr>
          <p:cNvPr id="163" name="Google Shape;163;p21" descr="преузимање (5)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20" y="4500570"/>
            <a:ext cx="2314575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 descr="eprom memorija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8992" y="4286256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endParaRPr/>
          </a:p>
        </p:txBody>
      </p:sp>
      <p:graphicFrame>
        <p:nvGraphicFramePr>
          <p:cNvPr id="170" name="Google Shape;170;p22"/>
          <p:cNvGraphicFramePr/>
          <p:nvPr>
            <p:extLst>
              <p:ext uri="{D42A27DB-BD31-4B8C-83A1-F6EECF244321}">
                <p14:modId xmlns:p14="http://schemas.microsoft.com/office/powerpoint/2010/main" val="1182741748"/>
              </p:ext>
            </p:extLst>
          </p:nvPr>
        </p:nvGraphicFramePr>
        <p:xfrm>
          <a:off x="457200" y="1646238"/>
          <a:ext cx="8229600" cy="4186200"/>
        </p:xfrm>
        <a:graphic>
          <a:graphicData uri="http://schemas.openxmlformats.org/drawingml/2006/table">
            <a:tbl>
              <a:tblPr firstRow="1" bandRow="1">
                <a:noFill/>
                <a:tableStyleId>{84D0FCCA-1259-4E38-B16F-30BEF8321143}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7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Tip </a:t>
                      </a:r>
                      <a:r>
                        <a:rPr lang="en-US" sz="1800" u="none" strike="noStrike" cap="none" dirty="0" err="1"/>
                        <a:t>memorije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K</a:t>
                      </a:r>
                      <a:r>
                        <a:rPr lang="en-US" sz="1800" dirty="0" err="1" smtClean="0"/>
                        <a:t>ategorija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Način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brisanja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Način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upisa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Mask ROM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Read-only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Nije moguće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Utiskivanje u silicijum</a:t>
                      </a:r>
                      <a:endParaRPr sz="18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PROM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Read-only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Nije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moguće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Elektronskim putem</a:t>
                      </a:r>
                      <a:endParaRPr sz="18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EPROM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Read-mostly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UV </a:t>
                      </a:r>
                      <a:r>
                        <a:rPr lang="en-US" sz="1800" dirty="0" err="1"/>
                        <a:t>svetlo</a:t>
                      </a:r>
                      <a:r>
                        <a:rPr lang="en-US" sz="1800" dirty="0"/>
                        <a:t> 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Elektronskim putem</a:t>
                      </a:r>
                      <a:endParaRPr sz="18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EEROM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Read-mostly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Elektonsko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Elektronskim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putem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Flash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Read-mostly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Elektonsko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/>
                        <a:t>Elektronskim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putem</a:t>
                      </a:r>
                      <a:endParaRPr sz="18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Flash memorija</a:t>
            </a:r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Flash memorija koristi tehnologiju električnog brisanja. 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Ovo je najfleksibilniji tip ROM memorija.</a:t>
            </a:r>
            <a:endParaRPr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/>
          </a:p>
        </p:txBody>
      </p:sp>
      <p:pic>
        <p:nvPicPr>
          <p:cNvPr id="177" name="Google Shape;177;p23" descr="flash memorija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5" y="3500438"/>
            <a:ext cx="4114829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 descr="преузимање (2)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818" y="3428976"/>
            <a:ext cx="3071834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>
            <a:spLocks noGrp="1"/>
          </p:cNvSpPr>
          <p:nvPr>
            <p:ph type="body" idx="1"/>
          </p:nvPr>
        </p:nvSpPr>
        <p:spPr>
          <a:xfrm>
            <a:off x="571472" y="1114330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91440" lvl="0" indent="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r>
              <a:rPr lang="en-US" dirty="0"/>
              <a:t>EEPROM</a:t>
            </a:r>
            <a:endParaRPr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2"/>
          </p:nvPr>
        </p:nvSpPr>
        <p:spPr>
          <a:xfrm>
            <a:off x="4645024" y="1114330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91440" lvl="0" indent="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r>
              <a:rPr lang="en-US" dirty="0"/>
              <a:t>EPROM</a:t>
            </a:r>
            <a:endParaRPr dirty="0"/>
          </a:p>
        </p:txBody>
      </p:sp>
      <p:sp>
        <p:nvSpPr>
          <p:cNvPr id="186" name="Google Shape;186;p24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obrisati</a:t>
            </a:r>
            <a:r>
              <a:rPr lang="en-US" dirty="0"/>
              <a:t> pod </a:t>
            </a:r>
            <a:r>
              <a:rPr lang="en-US" dirty="0" err="1"/>
              <a:t>kontrolom</a:t>
            </a:r>
            <a:r>
              <a:rPr lang="en-US" dirty="0"/>
              <a:t> </a:t>
            </a:r>
            <a:r>
              <a:rPr lang="en-US" dirty="0" err="1"/>
              <a:t>softvera</a:t>
            </a:r>
            <a:r>
              <a:rPr lang="en-US" dirty="0"/>
              <a:t>. </a:t>
            </a:r>
            <a:endParaRPr dirty="0"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 dirty="0"/>
              <a:t>U EEPROM se </a:t>
            </a:r>
            <a:r>
              <a:rPr lang="en-US" dirty="0" err="1"/>
              <a:t>podatak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upisati</a:t>
            </a:r>
            <a:r>
              <a:rPr lang="en-US" dirty="0"/>
              <a:t> u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trenutku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 bez </a:t>
            </a:r>
            <a:r>
              <a:rPr lang="en-US" dirty="0" err="1"/>
              <a:t>brisanja</a:t>
            </a:r>
            <a:r>
              <a:rPr lang="en-US" dirty="0"/>
              <a:t> </a:t>
            </a:r>
            <a:r>
              <a:rPr lang="en-US" dirty="0" err="1"/>
              <a:t>prethodnog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.</a:t>
            </a:r>
            <a:endParaRPr dirty="0"/>
          </a:p>
          <a:p>
            <a:pPr marL="292100" lvl="0" indent="-19431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endParaRPr dirty="0"/>
          </a:p>
          <a:p>
            <a:pPr marL="292100" lvl="0" indent="-194310" algn="l" rtl="0">
              <a:spcBef>
                <a:spcPts val="0"/>
              </a:spcBef>
              <a:spcAft>
                <a:spcPts val="0"/>
              </a:spcAft>
              <a:buSzPts val="1540"/>
              <a:buNone/>
            </a:pPr>
            <a:endParaRPr dirty="0"/>
          </a:p>
        </p:txBody>
      </p:sp>
      <p:sp>
        <p:nvSpPr>
          <p:cNvPr id="187" name="Google Shape;187;p24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/>
              <a:t>EPROM je ROM koji može biti obrisan i reprogramiran.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1540"/>
              <a:buChar char="⦿"/>
            </a:pPr>
            <a:r>
              <a:rPr lang="en-US"/>
              <a:t>EPROM se može obrisati tako što se kroz prozorčić osvetli unutrašnjost čipa ultraljubičastom svetlošću.</a:t>
            </a:r>
            <a:endParaRPr/>
          </a:p>
        </p:txBody>
      </p:sp>
      <p:pic>
        <p:nvPicPr>
          <p:cNvPr id="188" name="Google Shape;188;p24" descr="преузимање (1).jf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472" y="4571984"/>
            <a:ext cx="3500462" cy="2026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4" descr="eprom memorija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0694" y="4714875"/>
            <a:ext cx="1928835" cy="192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4864" lvl="0" indent="0" algn="r" rtl="0"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4600"/>
              <a:buFont typeface="Rockwell"/>
              <a:buNone/>
            </a:pPr>
            <a:r>
              <a:rPr lang="en-US"/>
              <a:t>Virtuelna memorija</a:t>
            </a:r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Virtualna memorija je rezerviran deo na hard disku gdje se kopiraju podaci iz fizičke memorije.</a:t>
            </a:r>
            <a:endParaRPr/>
          </a:p>
          <a:p>
            <a:pPr marL="292100" lvl="0" indent="-292100" algn="l" rtl="0">
              <a:spcBef>
                <a:spcPts val="0"/>
              </a:spcBef>
              <a:spcAft>
                <a:spcPts val="0"/>
              </a:spcAft>
              <a:buSzPts val="2240"/>
              <a:buChar char="⦿"/>
            </a:pPr>
            <a:r>
              <a:rPr lang="en-US"/>
              <a:t>To se radi sa ciljem oslobađanja prostora na fizičkoj memoriji. </a:t>
            </a:r>
            <a:endParaRPr/>
          </a:p>
          <a:p>
            <a:pPr marL="292100" lvl="0" indent="-14986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b="1"/>
          </a:p>
        </p:txBody>
      </p:sp>
      <p:pic>
        <p:nvPicPr>
          <p:cNvPr id="196" name="Google Shape;196;p25" descr="1200px-Virtual_memory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12" y="3786190"/>
            <a:ext cx="2571768" cy="2857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преузимање.jf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034" y="4214818"/>
            <a:ext cx="4343714" cy="2643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undry">
  <a:themeElements>
    <a:clrScheme name="Foundry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On-screen Show (4:3)</PresentationFormat>
  <Paragraphs>67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Noto Sans Symbols</vt:lpstr>
      <vt:lpstr>Rockwell</vt:lpstr>
      <vt:lpstr>Foundry</vt:lpstr>
      <vt:lpstr>Memorija </vt:lpstr>
      <vt:lpstr>Uvod </vt:lpstr>
      <vt:lpstr>Istorija </vt:lpstr>
      <vt:lpstr>Nepostojana memorija</vt:lpstr>
      <vt:lpstr>Postojana memorija</vt:lpstr>
      <vt:lpstr>RAM</vt:lpstr>
      <vt:lpstr>PowerPoint Presentation</vt:lpstr>
      <vt:lpstr>Keš memorija</vt:lpstr>
      <vt:lpstr>ROM</vt:lpstr>
      <vt:lpstr>PowerPoint Presentation</vt:lpstr>
      <vt:lpstr>Flash memorija</vt:lpstr>
      <vt:lpstr>PowerPoint Presentation</vt:lpstr>
      <vt:lpstr>Virtuelna memorija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Memorija </dc:title>
  <cp:lastModifiedBy>Gordana Antic</cp:lastModifiedBy>
  <cp:revision>1</cp:revision>
  <dcterms:modified xsi:type="dcterms:W3CDTF">2022-06-24T16:45:49Z</dcterms:modified>
</cp:coreProperties>
</file>