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27544032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32811522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sr-Latn-R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09816038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31026759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62122051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64186279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27472660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04163472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57593516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8383496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0107404"/>
      </p:ext>
    </p:extLst>
  </p:cSld>
  <p:clrMapOvr>
    <a:masterClrMapping/>
  </p:clrMapOvr>
  <p:transition spd="slow" advClick="0" advTm="4000">
    <p:wipe/>
    <p:sndAc>
      <p:stSnd>
        <p:snd r:embed="rId1" name="bomb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961884E-E562-48B2-9457-39A02127CD28}" type="datetimeFigureOut">
              <a:rPr lang="sr-Latn-RS" smtClean="0"/>
              <a:t>12.2.2022.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3692426-78B0-41DF-9DBA-E2452949BE8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5674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4000">
    <p:wipe/>
    <p:sndAc>
      <p:stSnd>
        <p:snd r:embed="rId13" name="bomb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10746"/>
            <a:ext cx="9144000" cy="2999217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>Семинарски рад из Примене рачунара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Хардвер,софтвер,информационе</a:t>
            </a:r>
            <a:br>
              <a:rPr lang="ru-RU" sz="3600" b="1" dirty="0" smtClean="0"/>
            </a:br>
            <a:r>
              <a:rPr lang="ru-RU" sz="3600" b="1" dirty="0" smtClean="0"/>
              <a:t>технологије(ИТ)</a:t>
            </a:r>
            <a:endParaRPr lang="sr-Latn-R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28059"/>
          </a:xfrm>
        </p:spPr>
        <p:txBody>
          <a:bodyPr>
            <a:normAutofit/>
          </a:bodyPr>
          <a:lstStyle/>
          <a:p>
            <a:pPr algn="l"/>
            <a:endParaRPr lang="sr-Cyrl-RS" dirty="0" smtClean="0"/>
          </a:p>
          <a:p>
            <a:pPr algn="l"/>
            <a:endParaRPr lang="sr-Cyrl-RS" dirty="0" smtClean="0"/>
          </a:p>
          <a:p>
            <a:pPr algn="l"/>
            <a:r>
              <a:rPr lang="sr-Cyrl-RS" dirty="0" smtClean="0"/>
              <a:t>Професор:                                                                       Ученик:</a:t>
            </a:r>
          </a:p>
          <a:p>
            <a:pPr algn="l"/>
            <a:r>
              <a:rPr lang="sr-Cyrl-RS" dirty="0" smtClean="0"/>
              <a:t>Бојана Стевановић                                                       </a:t>
            </a:r>
            <a:r>
              <a:rPr lang="sr-Cyrl-RS" dirty="0" smtClean="0"/>
              <a:t>Алекса Котлајић</a:t>
            </a:r>
            <a:endParaRPr lang="sr-Latn-RS" dirty="0" smtClean="0"/>
          </a:p>
          <a:p>
            <a:pPr algn="l"/>
            <a:r>
              <a:rPr lang="sr-Cyrl-RS" dirty="0" smtClean="0"/>
              <a:t>                        </a:t>
            </a:r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3597898681"/>
      </p:ext>
    </p:extLst>
  </p:cSld>
  <p:clrMapOvr>
    <a:masterClrMapping/>
  </p:clrMapOvr>
  <p:transition spd="slow" advClick="0" advTm="3000">
    <p:wip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САДРЖАЈ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>
                <a:hlinkClick r:id="rId3" action="ppaction://hlinksldjump"/>
              </a:rPr>
              <a:t>1.ИНФОРМАЦИОНЕ ТЕХНОЛОГИЈЕ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4" action="ppaction://hlinksldjump"/>
              </a:rPr>
              <a:t>2.ХАРДВЕР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5" action="ppaction://hlinksldjump"/>
              </a:rPr>
              <a:t>2.1.ПРОЦЕСОР(</a:t>
            </a:r>
            <a:r>
              <a:rPr lang="sr-Latn-RS" dirty="0" smtClean="0">
                <a:hlinkClick r:id="rId5" action="ppaction://hlinksldjump"/>
              </a:rPr>
              <a:t>CPU-</a:t>
            </a:r>
            <a:r>
              <a:rPr lang="sr-Cyrl-RS" dirty="0" smtClean="0">
                <a:hlinkClick r:id="rId5" action="ppaction://hlinksldjump"/>
              </a:rPr>
              <a:t>централна процесорска јединица)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6" action="ppaction://hlinksldjump"/>
              </a:rPr>
              <a:t>2.2.МЕМОРИЈА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7" action="ppaction://hlinksldjump"/>
              </a:rPr>
              <a:t>2.3.ИЗЛАЗНИ И УЛАЗНИ УРЕЂАЈИ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8" action="ppaction://hlinksldjump"/>
              </a:rPr>
              <a:t>3.СОФТВЕР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9" action="ppaction://hlinksldjump"/>
              </a:rPr>
              <a:t>3.1.СИСТЕМСКИ СОФТВЕР 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hlinkClick r:id="rId10" action="ppaction://hlinksldjump"/>
              </a:rPr>
              <a:t>3.2.АПЛИКАТИВНИ СОФТВЕР</a:t>
            </a:r>
            <a:endParaRPr lang="sr-Cyrl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36138691"/>
      </p:ext>
    </p:extLst>
  </p:cSld>
  <p:clrMapOvr>
    <a:masterClrMapping/>
  </p:clrMapOvr>
  <p:transition spd="slow" advClick="0" advTm="5000">
    <p:wip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dirty="0"/>
              <a:t>1</a:t>
            </a:r>
            <a:r>
              <a:rPr lang="sr-Cyrl-RS" sz="3600" dirty="0" smtClean="0"/>
              <a:t>.ИНФОРМАЦИОНЕ ТЕХНОЛОГИЈЕ</a:t>
            </a:r>
            <a:endParaRPr lang="sr-Latn-R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69848" y="1825076"/>
            <a:ext cx="10058400" cy="4050792"/>
          </a:xfrm>
        </p:spPr>
        <p:txBody>
          <a:bodyPr>
            <a:normAutofit/>
          </a:bodyPr>
          <a:lstStyle/>
          <a:p>
            <a:pPr marL="271463" indent="-271463">
              <a:tabLst>
                <a:tab pos="8966200" algn="l"/>
              </a:tabLst>
            </a:pPr>
            <a:r>
              <a:rPr lang="sr-Cyrl-RS" sz="1800" dirty="0" smtClean="0"/>
              <a:t>21. Век карактеришу информационе технологије.</a:t>
            </a:r>
          </a:p>
          <a:p>
            <a:pPr marL="271463" indent="-271463">
              <a:tabLst>
                <a:tab pos="8966200" algn="l"/>
              </a:tabLst>
            </a:pPr>
            <a:r>
              <a:rPr lang="sr-Cyrl-RS" sz="1800" dirty="0" smtClean="0"/>
              <a:t>Сам појам „Информационе технологије“ обухвата сакупљање,обраду и чување информација, а главна алатка за то су рачунари.</a:t>
            </a:r>
          </a:p>
          <a:p>
            <a:pPr marL="271463" indent="-271463">
              <a:tabLst>
                <a:tab pos="8966200" algn="l"/>
              </a:tabLst>
            </a:pPr>
            <a:r>
              <a:rPr lang="sr-Cyrl-RS" sz="1800" dirty="0" smtClean="0"/>
              <a:t>Информационе технологије које данас познајемо развиле су се из примитивног прикупљања и чувања ресурса ради опстанка,а данас су део свакодневног живота.</a:t>
            </a:r>
          </a:p>
          <a:p>
            <a:pPr marL="271463" indent="-271463">
              <a:tabLst>
                <a:tab pos="8966200" algn="l"/>
              </a:tabLst>
            </a:pPr>
            <a:r>
              <a:rPr lang="sr-Cyrl-RS" sz="1800" dirty="0" smtClean="0"/>
              <a:t>Имформације и подаци се сакупљају и чувају помоћу хардвера а обрађују помоћу софтвера.</a:t>
            </a:r>
          </a:p>
          <a:p>
            <a:pPr marL="271463" indent="-271463">
              <a:tabLst>
                <a:tab pos="8966200" algn="l"/>
              </a:tabLst>
            </a:pPr>
            <a:r>
              <a:rPr lang="sr-Cyrl-RS" sz="1800" dirty="0" smtClean="0"/>
              <a:t>Њихова највећа предност је што су нам данас доступне невероватно велике количине информација и података у било које време и што су врло лако обрађиве.</a:t>
            </a:r>
            <a:endParaRPr lang="sr-Latn-R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968" y="4153991"/>
            <a:ext cx="7449958" cy="20939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481" y="4544490"/>
            <a:ext cx="6486706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38280"/>
      </p:ext>
    </p:extLst>
  </p:cSld>
  <p:clrMapOvr>
    <a:masterClrMapping/>
  </p:clrMapOvr>
  <p:transition spd="slow" advClick="0" advTm="15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dirty="0" smtClean="0"/>
              <a:t>2.ХАРДВЕР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1800" dirty="0" smtClean="0"/>
              <a:t>Хардвер чине све компоненте рачунара које можемо својеручно додирнути.</a:t>
            </a:r>
          </a:p>
          <a:p>
            <a:r>
              <a:rPr lang="sr-Cyrl-RS" sz="1800" dirty="0" smtClean="0"/>
              <a:t>Данашња архитектура рачунара је побољшана верзија Ван Нојманове и састоји се од:</a:t>
            </a:r>
            <a:endParaRPr lang="sr-Latn-RS" sz="1800" dirty="0" smtClean="0"/>
          </a:p>
          <a:p>
            <a:pPr marL="457200" indent="-457200">
              <a:buFont typeface="+mj-lt"/>
              <a:buAutoNum type="arabicPeriod"/>
            </a:pPr>
            <a:endParaRPr lang="sr-Latn-R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Процесора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Интерне меморије(унутрашње)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Екстерне меморије(спољашње)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Улазни уређаја 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Излазни уређаја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и неких помоћних компоненти и контролера</a:t>
            </a:r>
          </a:p>
          <a:p>
            <a:pPr marL="457200" indent="-457200">
              <a:buFont typeface="+mj-lt"/>
              <a:buAutoNum type="arabicPeriod"/>
            </a:pPr>
            <a:endParaRPr lang="sr-Cyrl-RS" sz="1800" dirty="0" smtClean="0"/>
          </a:p>
          <a:p>
            <a:pPr marL="457200" indent="-457200">
              <a:buFont typeface="+mj-lt"/>
              <a:buAutoNum type="arabicPeriod"/>
            </a:pPr>
            <a:endParaRPr lang="sr-Cyrl-RS" dirty="0" smtClean="0"/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57" y="2774408"/>
            <a:ext cx="1528201" cy="914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56" y="3202239"/>
            <a:ext cx="2378383" cy="7027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533" y="132725"/>
            <a:ext cx="7442199" cy="2002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472" y="3437176"/>
            <a:ext cx="1238165" cy="123816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5040559" y="3725043"/>
            <a:ext cx="258763" cy="1500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040559" y="4135918"/>
            <a:ext cx="2527080" cy="1736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099" y="4783785"/>
            <a:ext cx="4853329" cy="1700373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386667" y="4702773"/>
            <a:ext cx="3217333" cy="590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547533" y="5069186"/>
            <a:ext cx="3056467" cy="2237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830337"/>
      </p:ext>
    </p:extLst>
  </p:cSld>
  <p:clrMapOvr>
    <a:masterClrMapping/>
  </p:clrMapOvr>
  <p:transition spd="slow" advClick="0" advTm="15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7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25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/>
              <a:t>2.1.</a:t>
            </a:r>
            <a:r>
              <a:rPr lang="sr-Cyrl-RS" sz="3600" dirty="0" smtClean="0"/>
              <a:t>ПРОЦЕСОР</a:t>
            </a:r>
            <a:r>
              <a:rPr lang="sr-Cyrl-RS" sz="3200" dirty="0" smtClean="0"/>
              <a:t>(</a:t>
            </a:r>
            <a:r>
              <a:rPr lang="sr-Latn-RS" sz="3200" dirty="0" smtClean="0"/>
              <a:t>CPU</a:t>
            </a:r>
            <a:r>
              <a:rPr lang="sr-Cyrl-RS" sz="3200" dirty="0" smtClean="0"/>
              <a:t>-</a:t>
            </a:r>
            <a:r>
              <a:rPr lang="sr-Cyrl-RS" sz="2400" dirty="0" smtClean="0"/>
              <a:t>централна процесорска јединица</a:t>
            </a:r>
            <a:r>
              <a:rPr lang="sr-Latn-RS" sz="3200" dirty="0" smtClean="0"/>
              <a:t>)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837267"/>
            <a:ext cx="10058400" cy="4334933"/>
          </a:xfrm>
        </p:spPr>
        <p:txBody>
          <a:bodyPr>
            <a:normAutofit/>
          </a:bodyPr>
          <a:lstStyle/>
          <a:p>
            <a:r>
              <a:rPr lang="sr-Cyrl-RS" sz="1800" dirty="0" smtClean="0"/>
              <a:t>Процесор је задужен за сва прикупљања и обраду података и информација.</a:t>
            </a:r>
          </a:p>
          <a:p>
            <a:r>
              <a:rPr lang="sr-Cyrl-RS" sz="1800" dirty="0" smtClean="0"/>
              <a:t>Састављен је од великог броја транзистора на чипу(компонента састављена од мноштво мањих делова).</a:t>
            </a:r>
          </a:p>
          <a:p>
            <a:r>
              <a:rPr lang="sr-Cyrl-RS" sz="1800" dirty="0" smtClean="0"/>
              <a:t>Може да разуме само машински језик(у бинарним бројевном систему) и обавља 3 основне функције: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Математичке једначине помоћу </a:t>
            </a:r>
            <a:r>
              <a:rPr lang="sr-Latn-RS" sz="1800" b="1" dirty="0" smtClean="0"/>
              <a:t>ALU</a:t>
            </a:r>
            <a:r>
              <a:rPr lang="sr-Cyrl-RS" sz="1800" dirty="0" smtClean="0"/>
              <a:t>(аритметичке логичке јединице)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Пребацивање и узимање података из било ког дела рачунара по потреби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1800" dirty="0" smtClean="0"/>
              <a:t>Пребацивање са једног на други сет инструкција.</a:t>
            </a:r>
            <a:endParaRPr lang="sr-Latn-R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266" y="3361266"/>
            <a:ext cx="2397125" cy="291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416" y="4402667"/>
            <a:ext cx="2609850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4707468"/>
            <a:ext cx="5044016" cy="187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99795"/>
      </p:ext>
    </p:extLst>
  </p:cSld>
  <p:clrMapOvr>
    <a:masterClrMapping/>
  </p:clrMapOvr>
  <p:transition spd="slow" advClick="0" advTm="14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7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/>
              <a:t>2.2.</a:t>
            </a:r>
            <a:r>
              <a:rPr lang="sr-Cyrl-RS" sz="3600" dirty="0" smtClean="0"/>
              <a:t>МЕМОРИЈА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1800" dirty="0" smtClean="0"/>
              <a:t>По томе како је процесор види дели се на интерну(унутрашњи) и екстерну(спољашњу).</a:t>
            </a:r>
          </a:p>
          <a:p>
            <a:r>
              <a:rPr lang="sr-Cyrl-RS" sz="1800" dirty="0" smtClean="0"/>
              <a:t>Интерна меморија директно комуницра са процесором па се другачије зове унутрашња,постоје 2 типа ове меморије: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1800" dirty="0" smtClean="0"/>
              <a:t>RAM</a:t>
            </a:r>
            <a:r>
              <a:rPr lang="sr-Cyrl-RS" sz="1800" dirty="0" smtClean="0"/>
              <a:t>(може да узима податке из рачунара по захтевима процесора)</a:t>
            </a:r>
            <a:endParaRPr lang="sr-Latn-R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sr-Latn-RS" sz="1800" dirty="0" smtClean="0"/>
              <a:t>ROM</a:t>
            </a:r>
            <a:r>
              <a:rPr lang="sr-Cyrl-RS" sz="1800" dirty="0" smtClean="0"/>
              <a:t>(уноси се при склапању рачунара,може само да се чита,најпознатији програм који садржи је </a:t>
            </a:r>
            <a:r>
              <a:rPr lang="sr-Latn-RS" sz="1800" dirty="0" smtClean="0"/>
              <a:t>BIOS</a:t>
            </a:r>
            <a:r>
              <a:rPr lang="sr-Cyrl-RS" sz="1800" dirty="0" smtClean="0"/>
              <a:t>).</a:t>
            </a:r>
          </a:p>
          <a:p>
            <a:r>
              <a:rPr lang="sr-Cyrl-RS" sz="1800" dirty="0" smtClean="0"/>
              <a:t>Екстерна меморија комуницира са процесором помоћу контролер па се другачије зове спољашња,постоје разни типови али најпознатији су:хард диск</a:t>
            </a:r>
            <a:r>
              <a:rPr lang="sr-Latn-RS" sz="1800" dirty="0" smtClean="0"/>
              <a:t>,CD,</a:t>
            </a:r>
            <a:r>
              <a:rPr lang="sr-Cyrl-RS" sz="1800" dirty="0" smtClean="0"/>
              <a:t>флеш меморија</a:t>
            </a:r>
            <a:r>
              <a:rPr lang="sr-Latn-RS" sz="1800" dirty="0" smtClean="0"/>
              <a:t>...</a:t>
            </a:r>
            <a:endParaRPr lang="sr-Latn-R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94193">
            <a:off x="10295941" y="2261418"/>
            <a:ext cx="1313666" cy="132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Arrow Connector 5"/>
          <p:cNvCxnSpPr/>
          <p:nvPr/>
        </p:nvCxnSpPr>
        <p:spPr>
          <a:xfrm flipV="1">
            <a:off x="8712200" y="3039533"/>
            <a:ext cx="1309737" cy="2878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5766" y="3420968"/>
            <a:ext cx="1147845" cy="922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777" y="4865688"/>
            <a:ext cx="2343150" cy="18139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238" y="4779435"/>
            <a:ext cx="1986491" cy="19864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962" y="4871509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54815"/>
      </p:ext>
    </p:extLst>
  </p:cSld>
  <p:clrMapOvr>
    <a:masterClrMapping/>
  </p:clrMapOvr>
  <p:transition spd="slow" advClick="0" advTm="14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/>
              <a:t>2.3.</a:t>
            </a:r>
            <a:r>
              <a:rPr lang="sr-Cyrl-RS" sz="3600" dirty="0" smtClean="0"/>
              <a:t>ИЗЛАЗНИ И УЛАЗНИ УРЕЂАЈИ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Cyrl-RS" sz="1800" dirty="0" smtClean="0"/>
              <a:t>Улазни уређаји(унос података):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Тастатура, најзаступљенији улазни уређај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Миш, типичан показни уређај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Скенер, пренос слике на рачунар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Микрофон, разговор путем рачунара</a:t>
            </a:r>
          </a:p>
          <a:p>
            <a:r>
              <a:rPr lang="sr-Cyrl-RS" sz="1800" dirty="0" smtClean="0"/>
              <a:t>Излазни уређаји(приказ и презентација продукта обраде података):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Монитор, најзаступљенији излазни уређај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Штампач, преноси слику са рачунар на папир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Cyrl-RS" sz="1800" dirty="0" smtClean="0"/>
              <a:t>Звучник, избацује податке у виду звука</a:t>
            </a:r>
            <a:endParaRPr lang="sr-Latn-R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359" y="1479503"/>
            <a:ext cx="1560279" cy="1139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812" y="2327980"/>
            <a:ext cx="677333" cy="845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433" y="3012648"/>
            <a:ext cx="1474379" cy="921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0944" y="3296617"/>
            <a:ext cx="919774" cy="9197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638" y="4459201"/>
            <a:ext cx="1327658" cy="8274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332" y="5286650"/>
            <a:ext cx="1530612" cy="1087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6473" y="5743878"/>
            <a:ext cx="911507" cy="91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2142"/>
      </p:ext>
    </p:extLst>
  </p:cSld>
  <p:clrMapOvr>
    <a:masterClrMapping/>
  </p:clrMapOvr>
  <p:transition spd="slow" advClick="0" advTm="13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25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25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/>
              <a:t>3.</a:t>
            </a:r>
            <a:r>
              <a:rPr lang="sr-Cyrl-RS" sz="3600" dirty="0" smtClean="0"/>
              <a:t>СОФТВЕР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1800" dirty="0" smtClean="0"/>
              <a:t>Софтвер је „неопипљив“ део рачунара.</a:t>
            </a:r>
          </a:p>
          <a:p>
            <a:r>
              <a:rPr lang="sr-Cyrl-RS" sz="1800" dirty="0" smtClean="0"/>
              <a:t>Састоји се од линја кода који пишу програмери.Линије кода првобитно су написане у програмском језуку да би се при чувању пребацивале у машински(бинарни).</a:t>
            </a:r>
          </a:p>
          <a:p>
            <a:r>
              <a:rPr lang="sr-Cyrl-RS" sz="1800" dirty="0" smtClean="0"/>
              <a:t>Софтвер се дели на: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sz="1800" dirty="0" smtClean="0"/>
              <a:t>Системски софтвер,који чине оперативни систем,драјвер и језици преводиоци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sz="1800" dirty="0" smtClean="0"/>
              <a:t>Апликативни софтвер,који чине сви програми за обављање неких задатака,решавање проблема и ...</a:t>
            </a:r>
          </a:p>
          <a:p>
            <a:endParaRPr lang="sr-Latn-R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834" y="322516"/>
            <a:ext cx="2362200" cy="1933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915" y="4821767"/>
            <a:ext cx="3240617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259" y="4640792"/>
            <a:ext cx="3529541" cy="178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6497984"/>
      </p:ext>
    </p:extLst>
  </p:cSld>
  <p:clrMapOvr>
    <a:masterClrMapping/>
  </p:clrMapOvr>
  <p:transition spd="slow" advClick="0" advTm="15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75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134533"/>
            <a:ext cx="10058400" cy="685799"/>
          </a:xfrm>
        </p:spPr>
        <p:txBody>
          <a:bodyPr>
            <a:normAutofit fontScale="90000"/>
          </a:bodyPr>
          <a:lstStyle/>
          <a:p>
            <a:r>
              <a:rPr lang="sr-Latn-RS" dirty="0"/>
              <a:t>3.1.</a:t>
            </a:r>
            <a:r>
              <a:rPr lang="sr-Cyrl-RS" dirty="0"/>
              <a:t>СИСТЕМСКИ СОФТВЕР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684867"/>
            <a:ext cx="10058400" cy="44873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sz="1800" dirty="0" smtClean="0"/>
          </a:p>
          <a:p>
            <a:r>
              <a:rPr lang="sr-Cyrl-RS" sz="1800" dirty="0" smtClean="0"/>
              <a:t>Оперативни систем је програм који омогућава рад хардверу и покретање апликативног софтвера,да би могао да комуницира са хардвером служи се драјверима који представљају дерактан спој оперативног система и свих компоненти хардвера.</a:t>
            </a:r>
            <a:endParaRPr lang="en-US" sz="1800" dirty="0" smtClean="0"/>
          </a:p>
          <a:p>
            <a:r>
              <a:rPr lang="sr-Cyrl-RS" sz="1800" dirty="0" smtClean="0"/>
              <a:t>Језици преводиоци служе да би по потреби оперативног система преводили кодове које процесор треба да изврши у машински језик.</a:t>
            </a:r>
          </a:p>
          <a:p>
            <a:r>
              <a:rPr lang="sr-Cyrl-RS" sz="1800" dirty="0" smtClean="0"/>
              <a:t>Данашњи најпознатији оперативни системи су:</a:t>
            </a:r>
            <a:r>
              <a:rPr lang="en-US" sz="1800" dirty="0" err="1" smtClean="0"/>
              <a:t>Linyx,Windows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MS Dos.</a:t>
            </a:r>
          </a:p>
          <a:p>
            <a:endParaRPr lang="sr-Latn-R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718" y="3928533"/>
            <a:ext cx="3302530" cy="2580526"/>
          </a:xfrm>
          <a:prstGeom prst="rect">
            <a:avLst/>
          </a:prstGeom>
        </p:spPr>
      </p:pic>
      <p:pic>
        <p:nvPicPr>
          <p:cNvPr id="1028" name="Picture 4" descr="https://lh6.googleusercontent.com/wdN-UNdkNd3WKibWQTQyFcvHwGbB2s5g66J_zubR7v7uJdlFTlwa9sPuG0XmSrr6LOysqws5hycY8YK-sDx88e1okAu2PenqI7Hg1hbdwyoNkYi3UuEDyhLC7yc94cl7lm_oC2I3dhdO2Cm6nt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" t="13909" r="1549"/>
          <a:stretch/>
        </p:blipFill>
        <p:spPr bwMode="auto">
          <a:xfrm>
            <a:off x="1939397" y="4299259"/>
            <a:ext cx="539273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61362"/>
      </p:ext>
    </p:extLst>
  </p:cSld>
  <p:clrMapOvr>
    <a:masterClrMapping/>
  </p:clrMapOvr>
  <p:transition spd="slow" advClick="0" advTm="15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/>
              <a:t>3.2.</a:t>
            </a:r>
            <a:r>
              <a:rPr lang="sr-Cyrl-RS" sz="3600" dirty="0" smtClean="0"/>
              <a:t>АПЛИКАТИВНИ СОФТВЕР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Чине га сви програми који не припадају који кориснику омогућавају решавање пеоблема,обраду података и ...</a:t>
            </a:r>
          </a:p>
          <a:p>
            <a:r>
              <a:rPr lang="sr-Cyrl-RS" dirty="0" smtClean="0"/>
              <a:t>Најпознатије апликације оперативног система данас су: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Word</a:t>
            </a:r>
            <a:r>
              <a:rPr lang="sr-Latn-RS" dirty="0" smtClean="0"/>
              <a:t>, </a:t>
            </a:r>
            <a:r>
              <a:rPr lang="sr-Cyrl-RS" dirty="0" smtClean="0"/>
              <a:t>обрада текста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Power Point</a:t>
            </a:r>
            <a:r>
              <a:rPr lang="sr-Latn-RS" dirty="0" smtClean="0"/>
              <a:t>, </a:t>
            </a:r>
            <a:r>
              <a:rPr lang="sr-Cyrl-RS" dirty="0" smtClean="0"/>
              <a:t>првљење презентација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Excel</a:t>
            </a:r>
            <a:r>
              <a:rPr lang="sr-Cyrl-RS" dirty="0" smtClean="0"/>
              <a:t>, креирање табела и графикона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Paint</a:t>
            </a:r>
            <a:r>
              <a:rPr lang="sr-Cyrl-RS" dirty="0" smtClean="0"/>
              <a:t>, обрада слика и цртање</a:t>
            </a:r>
          </a:p>
          <a:p>
            <a:r>
              <a:rPr lang="sr-Cyrl-RS" dirty="0" smtClean="0"/>
              <a:t>Постоје и многе друге за обраду звука,напредну обраду слика и ...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17" y="3124202"/>
            <a:ext cx="681463" cy="63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005" y="3564467"/>
            <a:ext cx="600001" cy="558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050" y="4206070"/>
            <a:ext cx="607483" cy="5660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363" y="4472653"/>
            <a:ext cx="607242" cy="598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7362" y="5485288"/>
            <a:ext cx="1083847" cy="1059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5642" y="5485288"/>
            <a:ext cx="1181392" cy="11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96358"/>
      </p:ext>
    </p:extLst>
  </p:cSld>
  <p:clrMapOvr>
    <a:masterClrMapping/>
  </p:clrMapOvr>
  <p:transition spd="slow" advClick="0" advTm="14000">
    <p:wip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25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307</TotalTime>
  <Words>557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Cambria</vt:lpstr>
      <vt:lpstr>Courier New</vt:lpstr>
      <vt:lpstr>Rockwell</vt:lpstr>
      <vt:lpstr>Rockwell Condensed</vt:lpstr>
      <vt:lpstr>Wingdings</vt:lpstr>
      <vt:lpstr>Wood Type</vt:lpstr>
      <vt:lpstr>    Семинарски рад из Примене рачунара  Хардвер,софтвер,информационе технологије(ИТ)</vt:lpstr>
      <vt:lpstr>САДРЖАЈ</vt:lpstr>
      <vt:lpstr>1.ИНФОРМАЦИОНЕ ТЕХНОЛОГИЈЕ</vt:lpstr>
      <vt:lpstr>2.ХАРДВЕР</vt:lpstr>
      <vt:lpstr>2.1.ПРОЦЕСОР(CPU-централна процесорска јединица)</vt:lpstr>
      <vt:lpstr>2.2.МЕМОРИЈА</vt:lpstr>
      <vt:lpstr>2.3.ИЗЛАЗНИ И УЛАЗНИ УРЕЂАЈИ</vt:lpstr>
      <vt:lpstr>3.СОФТВЕР</vt:lpstr>
      <vt:lpstr>3.1.СИСТЕМСКИ СОФТВЕР </vt:lpstr>
      <vt:lpstr>3.2.АПЛИКАТИВНИ СОФТВЕР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Семинарски рад из Примене рачунара  Хардвер,софтвер,информационе технологије(ИТ)</dc:title>
  <dc:creator>Kotlajic</dc:creator>
  <cp:lastModifiedBy>Kotlajic</cp:lastModifiedBy>
  <cp:revision>31</cp:revision>
  <dcterms:created xsi:type="dcterms:W3CDTF">2022-02-12T16:43:28Z</dcterms:created>
  <dcterms:modified xsi:type="dcterms:W3CDTF">2022-02-12T21:50:40Z</dcterms:modified>
</cp:coreProperties>
</file>