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57" r:id="rId4"/>
    <p:sldId id="259" r:id="rId5"/>
    <p:sldId id="260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150DEA-F25A-449C-A071-ADEC0B38C423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76205-B765-4AE3-881F-CB4E889AC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85216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BCBB8-9BC0-40D6-B0CA-4B1D6B672B34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15618-E315-4EBA-A4FF-AD2CA0D49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14308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15618-E315-4EBA-A4FF-AD2CA0D49216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201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15618-E315-4EBA-A4FF-AD2CA0D49216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506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956BA4C-AF43-415F-983A-30EB1BB6A04E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079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7F34C-BA74-4730-B7A0-766539F88313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581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5E043-577A-4596-9A95-E0206433428E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851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E7636-2BFF-4337-923C-C4F547DAC861}" type="datetime1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14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870C4-60C0-4945-8F49-A73F84C8D8EA}" type="datetime1">
              <a:rPr lang="en-US" smtClean="0"/>
              <a:t>1/18/2023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01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7621-1DD0-4A66-A520-561014C3CE0A}" type="datetime1">
              <a:rPr lang="en-US" smtClean="0"/>
              <a:t>1/18/2023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902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77A-AB8A-401E-A160-00923B38644C}" type="datetime1">
              <a:rPr lang="en-US" smtClean="0"/>
              <a:t>1/18/2023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949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622-8677-4961-84FC-6D688BEF339F}" type="datetime1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3414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B7AB-4130-444F-AC35-0366EE4DFBBD}" type="datetime1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26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9F791-4A7D-4B42-8853-CDCA2C2BB403}" type="datetime1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75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99A2B-A146-4909-96DC-FAC7446447D5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461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448B4-3B52-431F-98C9-A03E013579B3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293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6AF27-9DC2-4999-B535-DB17B1DBA14B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139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9ABB1-2958-424E-9C19-4DAA2DF9C269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6879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BFDE-42F0-4F7E-A86A-EE045B78F2D6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7747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BB691-9E96-4086-A5E6-98C6DDB4F586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5674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2657C-8AE4-49B6-AD9E-A544A6CB71ED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553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42485" y="1786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0C1E82D-DC1E-4278-9485-3E2A62DC7A62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7626DDE-BB1E-483F-B643-1995AC9AC920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9747047" y="847184"/>
            <a:ext cx="1428283" cy="144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777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5230" y="1855959"/>
            <a:ext cx="4503423" cy="1050203"/>
          </a:xfrm>
        </p:spPr>
        <p:txBody>
          <a:bodyPr/>
          <a:lstStyle/>
          <a:p>
            <a:r>
              <a:rPr lang="en-US"/>
              <a:t>FC Barcelona</a:t>
            </a:r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/>
              <a:t>Gimnmazija „Vuk Karadžić“</a:t>
            </a:r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41C0-E6B3-4858-BE58-FBC2200D50E5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110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b="1" smtClean="0"/>
              <a:t>Uvod</a:t>
            </a:r>
          </a:p>
          <a:p>
            <a:r>
              <a:rPr lang="sr-Latn-RS" b="1" smtClean="0"/>
              <a:t>Istorija</a:t>
            </a:r>
          </a:p>
          <a:p>
            <a:r>
              <a:rPr lang="en-US" b="1"/>
              <a:t>Grb, boje i dresovi</a:t>
            </a:r>
            <a:endParaRPr lang="sr-Latn-RS" b="1" smtClean="0"/>
          </a:p>
          <a:p>
            <a:r>
              <a:rPr lang="en-US" b="1" smtClean="0"/>
              <a:t>Rivalstva</a:t>
            </a:r>
            <a:endParaRPr lang="sr-Latn-RS" b="1" smtClean="0"/>
          </a:p>
          <a:p>
            <a:r>
              <a:rPr lang="sr-Latn-RS" b="1" smtClean="0"/>
              <a:t>Zaključak</a:t>
            </a:r>
            <a:endParaRPr lang="en-US" b="1"/>
          </a:p>
          <a:p>
            <a:endParaRPr lang="en-US" b="1"/>
          </a:p>
          <a:p>
            <a:endParaRPr lang="sr-Latn-R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8B93C-9FC2-4C99-90C4-B375C6E743DA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49" y="2870199"/>
            <a:ext cx="6096000" cy="2514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909616" y="1142533"/>
            <a:ext cx="23727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5400" b="1" cap="none" spc="5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Sadržaj</a:t>
            </a:r>
            <a:endParaRPr lang="en-US" sz="5400" b="1" cap="none" spc="50">
              <a:ln w="0"/>
              <a:solidFill>
                <a:schemeClr val="accent2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159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66193"/>
            <a:ext cx="9601196" cy="3318936"/>
          </a:xfrm>
        </p:spPr>
        <p:txBody>
          <a:bodyPr>
            <a:normAutofit/>
          </a:bodyPr>
          <a:lstStyle/>
          <a:p>
            <a:r>
              <a:rPr lang="en-US" b="1"/>
              <a:t>Fudbalski klub Barselona</a:t>
            </a:r>
            <a:r>
              <a:rPr lang="en-US"/>
              <a:t> </a:t>
            </a:r>
            <a:r>
              <a:rPr lang="en-US" smtClean="0"/>
              <a:t>poznat </a:t>
            </a:r>
            <a:r>
              <a:rPr lang="en-US"/>
              <a:t>i kao </a:t>
            </a:r>
            <a:r>
              <a:rPr lang="en-US" b="1" smtClean="0"/>
              <a:t>Barselona</a:t>
            </a:r>
            <a:r>
              <a:rPr lang="sr-Latn-RS"/>
              <a:t> </a:t>
            </a:r>
            <a:r>
              <a:rPr lang="sr-Latn-RS" smtClean="0"/>
              <a:t>je </a:t>
            </a:r>
            <a:r>
              <a:rPr lang="en-US" smtClean="0"/>
              <a:t>profesionalni fudbalski </a:t>
            </a:r>
            <a:r>
              <a:rPr lang="en-US"/>
              <a:t>klub iz Barselone u Kataloniji u Kraljevini </a:t>
            </a:r>
            <a:r>
              <a:rPr lang="en-US" smtClean="0"/>
              <a:t>Španiji</a:t>
            </a:r>
            <a:r>
              <a:rPr lang="sr-Latn-RS" smtClean="0"/>
              <a:t>.</a:t>
            </a:r>
            <a:endParaRPr lang="sr-Latn-RS"/>
          </a:p>
          <a:p>
            <a:r>
              <a:rPr lang="en-US" smtClean="0"/>
              <a:t>Klub </a:t>
            </a:r>
            <a:r>
              <a:rPr lang="en-US"/>
              <a:t>je </a:t>
            </a:r>
            <a:r>
              <a:rPr lang="en-US" b="1" smtClean="0"/>
              <a:t>1899. godine </a:t>
            </a:r>
            <a:r>
              <a:rPr lang="en-US" smtClean="0"/>
              <a:t>osnovala </a:t>
            </a:r>
            <a:r>
              <a:rPr lang="en-US"/>
              <a:t>grupa švajcarskih, engleskih i katalonskih fudbalera predvođenih Žoanom </a:t>
            </a:r>
            <a:r>
              <a:rPr lang="en-US" smtClean="0"/>
              <a:t>Gamperom</a:t>
            </a:r>
            <a:r>
              <a:rPr lang="sr-Latn-RS" smtClean="0"/>
              <a:t>.</a:t>
            </a:r>
          </a:p>
          <a:p>
            <a:r>
              <a:rPr lang="en-US" smtClean="0"/>
              <a:t>Za </a:t>
            </a:r>
            <a:r>
              <a:rPr lang="en-US"/>
              <a:t>razliku od mnogih drugih fudbalskih klubova, navijači posjeduju i upravljaju Barselonom. </a:t>
            </a:r>
            <a:endParaRPr lang="sr-Latn-RS" smtClean="0"/>
          </a:p>
          <a:p>
            <a:r>
              <a:rPr lang="en-US" smtClean="0"/>
              <a:t>To je četvrti najvrijedniji sportski tim na svijetu, vrijedan 4,7 milijardi dolara</a:t>
            </a:r>
            <a:r>
              <a:rPr lang="sr-Latn-RS" smtClean="0"/>
              <a:t>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2D5E3-816D-440C-874C-4124EBE7E451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Tadija Vukomanović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3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97651" y="1139263"/>
            <a:ext cx="29966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5400" b="1" cap="none" spc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Uvod</a:t>
            </a:r>
            <a:endParaRPr lang="en-US" sz="5400" b="1" cap="none" spc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7069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972" y="2556932"/>
            <a:ext cx="10474860" cy="3412068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en-US" sz="2600"/>
              <a:t>Krajem devetnaestog </a:t>
            </a:r>
            <a:r>
              <a:rPr lang="en-US" sz="2600" smtClean="0"/>
              <a:t>veka</a:t>
            </a:r>
            <a:r>
              <a:rPr lang="en-US" sz="2600"/>
              <a:t>, fudbal se širio iz Engleske u ostale </a:t>
            </a:r>
            <a:r>
              <a:rPr lang="en-US" sz="2600" smtClean="0"/>
              <a:t>delove </a:t>
            </a:r>
            <a:r>
              <a:rPr lang="en-US" sz="2600"/>
              <a:t>Evrope. </a:t>
            </a:r>
            <a:endParaRPr lang="sr-Latn-RS" sz="2600" smtClean="0"/>
          </a:p>
          <a:p>
            <a:pPr fontAlgn="base"/>
            <a:r>
              <a:rPr lang="en-US" sz="2600" smtClean="0"/>
              <a:t>Godine </a:t>
            </a:r>
            <a:r>
              <a:rPr lang="en-US" sz="2600"/>
              <a:t>1899, dvadesetjednogodišnji Žoan Gamper iz Švajcarske, posjećuje strica u Barseloni</a:t>
            </a:r>
            <a:r>
              <a:rPr lang="en-US" sz="2600" smtClean="0"/>
              <a:t>.</a:t>
            </a:r>
            <a:endParaRPr lang="sr-Latn-RS" sz="2600" smtClean="0"/>
          </a:p>
          <a:p>
            <a:pPr fontAlgn="base"/>
            <a:r>
              <a:rPr lang="en-US" sz="2600" smtClean="0"/>
              <a:t> </a:t>
            </a:r>
            <a:r>
              <a:rPr lang="en-US" sz="2600"/>
              <a:t>Ubrzo mu se svidio španski grad i ljubav prema fudbalu navela ga je na ideju da osnuje fudbalski klub. </a:t>
            </a:r>
            <a:endParaRPr lang="sr-Latn-RS" sz="2600" smtClean="0"/>
          </a:p>
          <a:p>
            <a:pPr fontAlgn="base"/>
            <a:r>
              <a:rPr lang="en-US" sz="2600" smtClean="0"/>
              <a:t>U </a:t>
            </a:r>
            <a:r>
              <a:rPr lang="en-US" sz="2600"/>
              <a:t>oktobru je dao oglas koji je prenio lokalni časopis. </a:t>
            </a:r>
            <a:endParaRPr lang="sr-Latn-RS" sz="2600" smtClean="0"/>
          </a:p>
          <a:p>
            <a:pPr fontAlgn="base"/>
            <a:r>
              <a:rPr lang="en-US" sz="2600" smtClean="0"/>
              <a:t>Na </a:t>
            </a:r>
            <a:r>
              <a:rPr lang="en-US" sz="2600"/>
              <a:t>poziv se odazvalo jedanaest dobrovoljaca </a:t>
            </a:r>
            <a:r>
              <a:rPr lang="en-US" sz="2600" smtClean="0"/>
              <a:t>i </a:t>
            </a:r>
            <a:r>
              <a:rPr lang="en-US" sz="2600"/>
              <a:t>konačno, 29. novembra 1899. nastao je Fudbalski klub Barselona kakav postoji danas. </a:t>
            </a:r>
            <a:endParaRPr lang="sr-Latn-RS" sz="2600" smtClean="0"/>
          </a:p>
          <a:p>
            <a:pPr fontAlgn="base"/>
            <a:r>
              <a:rPr lang="en-US" sz="2600" smtClean="0"/>
              <a:t>Klub </a:t>
            </a:r>
            <a:r>
              <a:rPr lang="en-US" sz="2600"/>
              <a:t>se po osnivanju sastojao uglavnom od švajcarskih, engleskih i lokalnih igrača</a:t>
            </a:r>
            <a:r>
              <a:rPr lang="en-US" sz="2600" smtClean="0"/>
              <a:t>.</a:t>
            </a:r>
            <a:endParaRPr lang="en-US" sz="2600"/>
          </a:p>
          <a:p>
            <a:pPr fontAlgn="base"/>
            <a:r>
              <a:rPr lang="en-US" sz="2600"/>
              <a:t>Prva utakmica novonastalog tima odigrana je 8. decembra 1899. godine. Protivnik je bio klub engleskih doseljenika, a utakmica se završila porazom Barselone od 0:1</a:t>
            </a:r>
            <a:r>
              <a:rPr lang="en-US" sz="2600" smtClean="0"/>
              <a:t>.</a:t>
            </a:r>
            <a:r>
              <a:rPr lang="en-US" sz="2600"/>
              <a:t> </a:t>
            </a:r>
            <a:endParaRPr lang="sr-Latn-RS" sz="2600" smtClean="0"/>
          </a:p>
          <a:p>
            <a:pPr fontAlgn="base"/>
            <a:r>
              <a:rPr lang="en-US" sz="2600" smtClean="0"/>
              <a:t>Prvi </a:t>
            </a:r>
            <a:r>
              <a:rPr lang="en-US" sz="2600"/>
              <a:t>gol ikad postignut za Barselonu, zasluga je upravo njenog osnivača. Gamper je prvi gol dao 24. decembra 1899</a:t>
            </a:r>
            <a:r>
              <a:rPr lang="en-US" sz="2600" smtClean="0"/>
              <a:t>.</a:t>
            </a:r>
            <a:r>
              <a:rPr lang="en-US" sz="2600" baseline="30000" smtClean="0"/>
              <a:t> </a:t>
            </a:r>
            <a:r>
              <a:rPr lang="en-US" sz="2600" smtClean="0"/>
              <a:t>Prvi </a:t>
            </a:r>
            <a:r>
              <a:rPr lang="en-US" sz="2600"/>
              <a:t>klupski trofej osvojen je u sezoni 1901/02. FK Barselona je tada bila pobjednik Makaja kupa u kom su se takmičili katalonski klubovi</a:t>
            </a:r>
            <a:r>
              <a:rPr lang="en-US" sz="2600" smtClean="0"/>
              <a:t>.</a:t>
            </a:r>
            <a:endParaRPr lang="en-US" sz="2600"/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344D8-4EC6-4137-8AF4-912ACEF1B00F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4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948351" y="1066107"/>
            <a:ext cx="22701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5400" b="1" cap="none" spc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Istorija</a:t>
            </a:r>
            <a:endParaRPr lang="en-US" sz="5400" b="1" cap="none" spc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544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651" y="2650064"/>
            <a:ext cx="10574448" cy="3318936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FK Barselona od 13. decembra 1899. kao glavne boje koristi tamnocrvenu i plavu</a:t>
            </a:r>
            <a:r>
              <a:rPr lang="en-US" smtClean="0"/>
              <a:t>.</a:t>
            </a:r>
            <a:endParaRPr lang="sr-Latn-RS" smtClean="0"/>
          </a:p>
          <a:p>
            <a:r>
              <a:rPr lang="en-US" smtClean="0"/>
              <a:t> </a:t>
            </a:r>
            <a:r>
              <a:rPr lang="en-US"/>
              <a:t>Postoji više teorija o istoriji upotrebe ovih boja. Prema nekim izvorima, boje grba su zasluga njenog osnivača, Žoana Gampera. </a:t>
            </a:r>
            <a:endParaRPr lang="sr-Latn-RS" smtClean="0"/>
          </a:p>
          <a:p>
            <a:r>
              <a:rPr lang="en-US" smtClean="0"/>
              <a:t>Gamper </a:t>
            </a:r>
            <a:r>
              <a:rPr lang="en-US"/>
              <a:t>je prije dolaska u Španiju u Cirihu osnovao FK Ekselzior, a neko vrijeme je igrao i za FK Bazel. </a:t>
            </a:r>
            <a:endParaRPr lang="sr-Latn-RS" smtClean="0"/>
          </a:p>
          <a:p>
            <a:r>
              <a:rPr lang="en-US" smtClean="0"/>
              <a:t>Oba </a:t>
            </a:r>
            <a:r>
              <a:rPr lang="en-US"/>
              <a:t>kluba koristila su tamnocrvenu i plavu boju. </a:t>
            </a:r>
            <a:endParaRPr lang="sr-Latn-RS" smtClean="0"/>
          </a:p>
          <a:p>
            <a:r>
              <a:rPr lang="en-US" smtClean="0"/>
              <a:t>Prema </a:t>
            </a:r>
            <a:r>
              <a:rPr lang="en-US"/>
              <a:t>zaključcima njihovih potomaka, boje kluba se podudaraju sa bojama srednje škole u Krozbiju koju su braća pohađala u prošlosti. </a:t>
            </a:r>
            <a:endParaRPr lang="sr-Latn-R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F807D-6EEC-4AFB-8B07-DE8CFEB619AC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Tadija Vukomanović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5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01872" y="1102321"/>
            <a:ext cx="55460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Grb, boje i </a:t>
            </a:r>
            <a:r>
              <a:rPr lang="en-US" sz="5400" b="1" cap="none" spc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dresovi</a:t>
            </a:r>
            <a:endParaRPr lang="en-US" sz="5400" b="1" cap="none" spc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558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7F34C-BA74-4730-B7A0-766539F88313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925" y="479834"/>
            <a:ext cx="11253457" cy="589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35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El Klasiko (</a:t>
            </a:r>
            <a:r>
              <a:rPr lang="en-US" smtClean="0"/>
              <a:t>š</a:t>
            </a:r>
            <a:r>
              <a:rPr lang="sr-Latn-RS" smtClean="0"/>
              <a:t>p</a:t>
            </a:r>
            <a:r>
              <a:rPr lang="en-US" smtClean="0"/>
              <a:t>.</a:t>
            </a:r>
            <a:r>
              <a:rPr lang="en-US"/>
              <a:t> </a:t>
            </a:r>
            <a:r>
              <a:rPr lang="en-US" i="1"/>
              <a:t>El Clásico</a:t>
            </a:r>
            <a:r>
              <a:rPr lang="en-US"/>
              <a:t>) je naziv za najveći fudbalski derbi u Španiji i jedan od najvažnijih uopšte, utakmicu između Barselone i Real Madrida. </a:t>
            </a:r>
            <a:endParaRPr lang="sr-Latn-RS" smtClean="0"/>
          </a:p>
          <a:p>
            <a:r>
              <a:rPr lang="en-US" smtClean="0"/>
              <a:t>Ime </a:t>
            </a:r>
            <a:r>
              <a:rPr lang="en-US"/>
              <a:t>derbija se u početku odnosilo samo na ligaške susrete ovih klubova, a vremenom se tako počeo zvati svaki njihov meč</a:t>
            </a:r>
            <a:r>
              <a:rPr lang="en-US" smtClean="0"/>
              <a:t>.</a:t>
            </a:r>
            <a:endParaRPr lang="sr-Latn-RS" smtClean="0"/>
          </a:p>
          <a:p>
            <a:r>
              <a:rPr lang="sr-Latn-RS" smtClean="0"/>
              <a:t>I</a:t>
            </a:r>
            <a:r>
              <a:rPr lang="en-US" smtClean="0"/>
              <a:t>storija </a:t>
            </a:r>
            <a:r>
              <a:rPr lang="en-US"/>
              <a:t>El Klasika traje koliko i istorija klubova koji u njemu učestvuju. </a:t>
            </a:r>
            <a:endParaRPr lang="sr-Latn-RS" smtClean="0"/>
          </a:p>
          <a:p>
            <a:r>
              <a:rPr lang="en-US" smtClean="0"/>
              <a:t>FK </a:t>
            </a:r>
            <a:r>
              <a:rPr lang="en-US"/>
              <a:t>Real Madrid je osnovan 1902. godine. Prvi meč između dva kluba odigran je 13. maja iste godine u sklopu takmičenja koje je prethodilo Kupu kralja. </a:t>
            </a:r>
            <a:endParaRPr lang="sr-Latn-RS" smtClean="0"/>
          </a:p>
          <a:p>
            <a:r>
              <a:rPr lang="en-US" smtClean="0"/>
              <a:t>Barselona </a:t>
            </a:r>
            <a:r>
              <a:rPr lang="en-US"/>
              <a:t>je slavila sa 3:1 i tako pobijedila na prvom ikad odigranom El Klasiku. Klubovi su se prvi put u La Ligi sastali u februaru 1929. Iako je titula na kraju uvodne sezone Španskog prvenstva pripala Barseloni, prvi ligaški El Klasiko je dobio Real Madrid sa 2:1</a:t>
            </a:r>
            <a:r>
              <a:rPr lang="en-US" smtClean="0"/>
              <a:t>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5C6FE-979B-4FF6-8262-B0DB24ADEB7A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7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 rot="393819">
            <a:off x="4696994" y="1125371"/>
            <a:ext cx="2798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sr-Latn-RS" sz="5400" b="1" cap="none" spc="0" smtClean="0">
                <a:ln/>
                <a:solidFill>
                  <a:schemeClr val="accent4"/>
                </a:solidFill>
                <a:effectLst/>
              </a:rPr>
              <a:t>Rivalstva</a:t>
            </a:r>
            <a:endParaRPr lang="en-US" sz="5400" b="1" cap="none" spc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93544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smtClean="0"/>
              <a:t>Barselona je jedan od najboljih timova sveta sa puno istorije, uspeha, dobrih igrača. </a:t>
            </a:r>
          </a:p>
          <a:p>
            <a:r>
              <a:rPr lang="sr-Latn-RS" smtClean="0"/>
              <a:t>Takođe je jedan od mojih najdražih timova.</a:t>
            </a:r>
          </a:p>
          <a:p>
            <a:r>
              <a:rPr lang="sr-Latn-RS" smtClean="0"/>
              <a:t>Lako je samo napraviti tim, ali da on postane najbolji to je teško.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2D45-E96B-42FB-A44B-4248C62DD3B1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Tadija Vukomanović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DDE-BB1E-483F-B643-1995AC9AC920}" type="slidenum">
              <a:rPr lang="en-US" smtClean="0"/>
              <a:t>8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7501" y="4389921"/>
            <a:ext cx="2230315" cy="148594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538521" y="1125371"/>
            <a:ext cx="3114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sr-Latn-RS" sz="5400" b="1" cap="none" spc="0" smtClean="0">
                <a:ln/>
                <a:solidFill>
                  <a:schemeClr val="accent3"/>
                </a:solidFill>
                <a:effectLst/>
              </a:rPr>
              <a:t>Zaključak</a:t>
            </a:r>
            <a:endParaRPr lang="en-US" sz="5400" b="1" cap="none" spc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202312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65</TotalTime>
  <Words>178</Words>
  <Application>Microsoft Office PowerPoint</Application>
  <PresentationFormat>Widescreen</PresentationFormat>
  <Paragraphs>66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Garamond</vt:lpstr>
      <vt:lpstr>Organic</vt:lpstr>
      <vt:lpstr>FC Barcelona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 Madrid</dc:title>
  <dc:creator>MK-12</dc:creator>
  <cp:lastModifiedBy>MK-12</cp:lastModifiedBy>
  <cp:revision>8</cp:revision>
  <dcterms:created xsi:type="dcterms:W3CDTF">2023-01-18T14:52:38Z</dcterms:created>
  <dcterms:modified xsi:type="dcterms:W3CDTF">2023-01-18T16:21:59Z</dcterms:modified>
</cp:coreProperties>
</file>